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4"/>
  </p:notesMasterIdLst>
  <p:sldIdLst>
    <p:sldId id="429" r:id="rId2"/>
    <p:sldId id="431" r:id="rId3"/>
    <p:sldId id="432" r:id="rId4"/>
    <p:sldId id="407" r:id="rId5"/>
    <p:sldId id="430" r:id="rId6"/>
    <p:sldId id="408" r:id="rId7"/>
    <p:sldId id="257" r:id="rId8"/>
    <p:sldId id="366" r:id="rId9"/>
    <p:sldId id="387" r:id="rId10"/>
    <p:sldId id="388" r:id="rId11"/>
    <p:sldId id="389" r:id="rId12"/>
    <p:sldId id="390" r:id="rId13"/>
    <p:sldId id="391" r:id="rId14"/>
    <p:sldId id="392" r:id="rId15"/>
    <p:sldId id="393" r:id="rId16"/>
    <p:sldId id="394" r:id="rId17"/>
    <p:sldId id="395" r:id="rId18"/>
    <p:sldId id="396" r:id="rId19"/>
    <p:sldId id="397" r:id="rId20"/>
    <p:sldId id="292" r:id="rId21"/>
    <p:sldId id="398" r:id="rId22"/>
    <p:sldId id="399" r:id="rId23"/>
    <p:sldId id="400" r:id="rId24"/>
    <p:sldId id="401" r:id="rId25"/>
    <p:sldId id="402" r:id="rId26"/>
    <p:sldId id="422" r:id="rId27"/>
    <p:sldId id="423" r:id="rId28"/>
    <p:sldId id="424" r:id="rId29"/>
    <p:sldId id="426" r:id="rId30"/>
    <p:sldId id="427" r:id="rId31"/>
    <p:sldId id="282" r:id="rId32"/>
    <p:sldId id="377" r:id="rId33"/>
    <p:sldId id="403" r:id="rId34"/>
    <p:sldId id="425" r:id="rId35"/>
    <p:sldId id="404" r:id="rId36"/>
    <p:sldId id="405" r:id="rId37"/>
    <p:sldId id="372" r:id="rId38"/>
    <p:sldId id="373" r:id="rId39"/>
    <p:sldId id="314" r:id="rId40"/>
    <p:sldId id="406" r:id="rId41"/>
    <p:sldId id="433" r:id="rId42"/>
    <p:sldId id="322" r:id="rId4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00"/>
    <a:srgbClr val="FF9933"/>
    <a:srgbClr val="33CC33"/>
    <a:srgbClr val="00FFCC"/>
    <a:srgbClr val="FFFF00"/>
    <a:srgbClr val="008000"/>
    <a:srgbClr val="FF0066"/>
  </p:clrMru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14C19F9-51E8-43F7-BE45-54C266B4FE34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7CCF3B-A81B-48FF-8DA2-76550F1FA0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71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402A401-EE82-4565-B008-C0B5C39E4C48}" type="slidenum">
              <a:rPr lang="ru-RU" smtClean="0"/>
              <a:pPr/>
              <a:t>20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82" y="234"/>
              <a:ext cx="1863" cy="3634"/>
              <a:chOff x="3003" y="769"/>
              <a:chExt cx="1863" cy="3634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69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7" y="1798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6" y="2158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68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36" y="2206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86" y="1319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3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4" y="111"/>
              <a:ext cx="356" cy="608"/>
              <a:chOff x="1736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36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95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9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6" y="3299"/>
              <a:ext cx="500" cy="500"/>
              <a:chOff x="1727" y="875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75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903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1006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55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31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</p:grpSp>
      <p:sp>
        <p:nvSpPr>
          <p:cNvPr id="67631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7632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4B185-6E96-41A7-9A32-2A01B7AB79C5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E9950-DCC7-4EED-908C-8866657D43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962F5-B397-497E-8E05-3CE8488278B9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6CC44-1A51-418D-9A9C-69D7CC5FA1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0DA08-567C-4231-B111-0EF15E96FCB0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83560-7027-4241-A335-ADEFD48FFB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3E318-D889-4425-9270-5BC2BA8BBC66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2FD0E-53AE-44B2-B8F7-2C82C1745D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88FCC-84A4-49E6-945C-09017FAD9C5B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7EAEA-F5F2-4A2E-B1E1-5512451919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D5E6D-8B60-4745-9007-FD3C1563AEDF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14BAB-EC5E-4BC7-ADA1-A0EEC48D87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DFAC4-0B53-4912-94A7-10C96A42E3CA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2E455-ED8D-4605-90ED-56E01DA95D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AB6C3-E566-4A46-9083-0CD271A4F685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35FB7-F471-41CF-8CC8-2D205A1D95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0F592-43E8-4E7E-ADBB-0AD0273694ED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59D6E-16B4-4F4E-9A74-E8B086CD79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5D722-5F5E-4160-ADBC-7EDF0D24D034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A848D-6438-407B-87F2-973312BF46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7A2BC-AA7B-455A-A335-33C5FCC67A08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ECC99-2AC0-4AF3-B0FC-27DCA2917E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66563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66565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66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67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sp>
          <p:nvSpPr>
            <p:cNvPr id="66568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66570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71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72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73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74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66576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/>
                </a:p>
              </p:txBody>
            </p:sp>
            <p:sp>
              <p:nvSpPr>
                <p:cNvPr id="66577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/>
                </a:p>
              </p:txBody>
            </p:sp>
            <p:sp>
              <p:nvSpPr>
                <p:cNvPr id="66578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84" y="1723"/>
                  <a:ext cx="60" cy="28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 sz="1800"/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66580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81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82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66584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85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86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66588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89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  <p:sp>
            <p:nvSpPr>
              <p:cNvPr id="66590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1800"/>
              </a:p>
            </p:txBody>
          </p:sp>
        </p:grpSp>
        <p:sp>
          <p:nvSpPr>
            <p:cNvPr id="66591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592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593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594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595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596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597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598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599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600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601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602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603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  <p:sp>
          <p:nvSpPr>
            <p:cNvPr id="66604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/>
            </a:p>
          </p:txBody>
        </p:sp>
      </p:grpSp>
      <p:sp>
        <p:nvSpPr>
          <p:cNvPr id="66605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6607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306743DC-B63B-45A1-93A4-98129ECA3128}" type="datetimeFigureOut">
              <a:rPr lang="ru-RU"/>
              <a:pPr>
                <a:defRPr/>
              </a:pPr>
              <a:t>26.11.2017</a:t>
            </a:fld>
            <a:endParaRPr lang="ru-RU"/>
          </a:p>
        </p:txBody>
      </p:sp>
      <p:sp>
        <p:nvSpPr>
          <p:cNvPr id="66608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6609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94DD468-61C4-4B60-9F22-0484EC0875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bestsharpei.org.ua/index/svitok.gif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>
              <a:effectLst/>
            </a:endParaRP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4339" name="Picture 6" descr="MP900401959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WordArt 7" descr="Бумажный пакет"/>
          <p:cNvSpPr>
            <a:spLocks noChangeArrowheads="1" noChangeShapeType="1" noTextEdit="1"/>
          </p:cNvSpPr>
          <p:nvPr/>
        </p:nvSpPr>
        <p:spPr bwMode="auto">
          <a:xfrm rot="318233">
            <a:off x="-262133" y="1610402"/>
            <a:ext cx="11340460" cy="34626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89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Экологический химический турнир </a:t>
            </a:r>
            <a:endParaRPr lang="ru-RU" sz="3600" kern="10" dirty="0" smtClean="0">
              <a:ln w="9525">
                <a:round/>
                <a:headEnd/>
                <a:tailEnd/>
              </a:ln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ru-RU" sz="3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«</a:t>
            </a:r>
            <a:r>
              <a:rPr lang="ru-RU" sz="3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Блеснём знаниями!"</a:t>
            </a:r>
            <a:endParaRPr lang="ru-RU" sz="3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  <p:bldP spid="7373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хим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467544" y="2132856"/>
            <a:ext cx="8113713" cy="12239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7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Конкурс "Визитная карточка команды"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500063"/>
            <a:ext cx="7929563" cy="603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187450" y="1700213"/>
            <a:ext cx="6710363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3600" dirty="0">
              <a:latin typeface="Georgia" pitchFamily="18" charset="0"/>
            </a:endParaRPr>
          </a:p>
          <a:p>
            <a:pPr algn="ctr"/>
            <a:r>
              <a:rPr lang="ru-RU" sz="2800" b="1" dirty="0">
                <a:latin typeface="Arial" charset="0"/>
              </a:rPr>
              <a:t>Каждая команда должна представить свое название, свой </a:t>
            </a:r>
            <a:r>
              <a:rPr lang="ru-RU" sz="2800" b="1" dirty="0" smtClean="0">
                <a:latin typeface="Arial" charset="0"/>
              </a:rPr>
              <a:t>девиз. </a:t>
            </a:r>
            <a:r>
              <a:rPr lang="ru-RU" sz="2800" b="1" dirty="0">
                <a:latin typeface="Arial" charset="0"/>
              </a:rPr>
              <a:t>В этом конкурсе оценивается артистичность, яркость показа. Максимальное количество баллов – 5.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>
              <a:defRPr/>
            </a:pPr>
            <a:r>
              <a:rPr lang="ru-RU" b="1"/>
              <a:t>КОМАНДА «КАРБОНАТЫ»</a:t>
            </a:r>
          </a:p>
        </p:txBody>
      </p:sp>
      <p:pic>
        <p:nvPicPr>
          <p:cNvPr id="17410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1413" y="1773238"/>
            <a:ext cx="3921125" cy="4606925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880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571612"/>
            <a:ext cx="6034087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142976" y="500042"/>
            <a:ext cx="68948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/>
              <a:t>КОМАНДА «АЛМАЗ»</a:t>
            </a:r>
            <a:endParaRPr lang="ru-RU" sz="4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>
              <a:defRPr/>
            </a:pPr>
            <a:r>
              <a:rPr lang="ru-RU" b="1"/>
              <a:t>КОМАНДА «КИСЛОТА»</a:t>
            </a:r>
          </a:p>
        </p:txBody>
      </p:sp>
      <p:pic>
        <p:nvPicPr>
          <p:cNvPr id="19458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1149350"/>
            <a:ext cx="3798888" cy="5708650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890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WordArt 5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683568" y="2636912"/>
            <a:ext cx="8067675" cy="22320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77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ru-RU" sz="3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Второй</a:t>
            </a:r>
            <a:r>
              <a:rPr lang="ru-RU" sz="3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ru-RU" sz="3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конкурс "Вопросы - ответы</a:t>
            </a:r>
            <a:r>
              <a:rPr lang="ru-RU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"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476250"/>
            <a:ext cx="7929563" cy="603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214438" y="2000250"/>
            <a:ext cx="67103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800">
              <a:latin typeface="Georgia" pitchFamily="18" charset="0"/>
            </a:endParaRP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1331913" y="2328863"/>
            <a:ext cx="627380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ru-RU" sz="3600" b="1"/>
              <a:t> Как называется воздушная оболочка Земли?</a:t>
            </a:r>
            <a:r>
              <a:rPr lang="ru-RU" sz="3200" b="1"/>
              <a:t> </a:t>
            </a:r>
          </a:p>
          <a:p>
            <a:pPr marL="342900" indent="-342900"/>
            <a:endParaRPr lang="ru-RU" sz="3200" b="1">
              <a:latin typeface="Arial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260350"/>
            <a:ext cx="7929562" cy="603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34818" name="Rectangle 5"/>
          <p:cNvSpPr>
            <a:spLocks noChangeArrowheads="1"/>
          </p:cNvSpPr>
          <p:nvPr/>
        </p:nvSpPr>
        <p:spPr bwMode="auto">
          <a:xfrm>
            <a:off x="1547813" y="2146300"/>
            <a:ext cx="642302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3600" b="1">
                <a:latin typeface="Arial" charset="0"/>
              </a:rPr>
              <a:t>2. В чем причина разрушения зданий, памятников архитектуры, сооружений из мрамора</a:t>
            </a:r>
            <a:r>
              <a:rPr lang="ru-RU" sz="3200" b="1"/>
              <a:t>?</a:t>
            </a:r>
            <a:r>
              <a:rPr lang="ru-RU" sz="3200"/>
              <a:t> </a:t>
            </a:r>
            <a:r>
              <a:rPr lang="ru-RU" sz="3200"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5650" y="404813"/>
            <a:ext cx="7561263" cy="5903912"/>
          </a:xfrm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35842" name="Rectangle 5"/>
          <p:cNvSpPr>
            <a:spLocks noChangeArrowheads="1"/>
          </p:cNvSpPr>
          <p:nvPr/>
        </p:nvSpPr>
        <p:spPr bwMode="auto">
          <a:xfrm>
            <a:off x="1908175" y="2362200"/>
            <a:ext cx="48577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3600" b="1">
                <a:latin typeface="Arial" charset="0"/>
              </a:rPr>
              <a:t>3. Какой газ находится на дне Черного моря?</a:t>
            </a:r>
            <a:r>
              <a:rPr lang="ru-RU" sz="3600"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5650" y="333375"/>
            <a:ext cx="7632700" cy="6048375"/>
          </a:xfrm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36866" name="Rectangle 5"/>
          <p:cNvSpPr>
            <a:spLocks noChangeArrowheads="1"/>
          </p:cNvSpPr>
          <p:nvPr/>
        </p:nvSpPr>
        <p:spPr bwMode="auto">
          <a:xfrm>
            <a:off x="1979613" y="2370138"/>
            <a:ext cx="523398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3600" b="1">
                <a:latin typeface="Arial" charset="0"/>
              </a:rPr>
              <a:t>4.Назовите экологически чистое топливо?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00113" y="476250"/>
            <a:ext cx="7488237" cy="5976938"/>
          </a:xfrm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37890" name="Rectangle 5"/>
          <p:cNvSpPr>
            <a:spLocks noChangeArrowheads="1"/>
          </p:cNvSpPr>
          <p:nvPr/>
        </p:nvSpPr>
        <p:spPr bwMode="auto">
          <a:xfrm>
            <a:off x="1835150" y="1125538"/>
            <a:ext cx="5543550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342900" indent="-342900" algn="ctr"/>
            <a:r>
              <a:rPr lang="ru-RU" sz="3600" b="1">
                <a:latin typeface="Arial" charset="0"/>
              </a:rPr>
              <a:t>5. </a:t>
            </a:r>
            <a:r>
              <a:rPr lang="ru-RU" sz="3600" b="1"/>
              <a:t>Как называется наука о взаимодействии растений, животных, людей и окружающей среды, в которой они живут?</a:t>
            </a:r>
          </a:p>
          <a:p>
            <a:pPr marL="342900" indent="-342900" algn="ctr"/>
            <a:endParaRPr lang="ru-RU" sz="3600" b="1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76250"/>
            <a:ext cx="7929562" cy="603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38914" name="Rectangle 8"/>
          <p:cNvSpPr>
            <a:spLocks noChangeArrowheads="1"/>
          </p:cNvSpPr>
          <p:nvPr/>
        </p:nvSpPr>
        <p:spPr bwMode="auto">
          <a:xfrm>
            <a:off x="1979613" y="2276475"/>
            <a:ext cx="5113337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algn="ctr"/>
            <a:r>
              <a:rPr lang="ru-RU" sz="3200" b="1"/>
              <a:t>6.</a:t>
            </a:r>
            <a:r>
              <a:rPr lang="ru-RU" b="1"/>
              <a:t> </a:t>
            </a:r>
            <a:r>
              <a:rPr lang="ru-RU" sz="3200" b="1"/>
              <a:t>Как называется большое количество пыли и газов, которое выбрасывается в воздух?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33375"/>
            <a:ext cx="7929563" cy="631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39938" name="Rectangle 5"/>
          <p:cNvSpPr>
            <a:spLocks noChangeArrowheads="1"/>
          </p:cNvSpPr>
          <p:nvPr/>
        </p:nvSpPr>
        <p:spPr bwMode="auto">
          <a:xfrm>
            <a:off x="1835150" y="2441575"/>
            <a:ext cx="514826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3200" b="1"/>
              <a:t>7. К какой катастрофе привела авария на ЧАЭС?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500063"/>
            <a:ext cx="7929563" cy="603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40962" name="Rectangle 5"/>
          <p:cNvSpPr>
            <a:spLocks noChangeArrowheads="1"/>
          </p:cNvSpPr>
          <p:nvPr/>
        </p:nvSpPr>
        <p:spPr bwMode="auto">
          <a:xfrm>
            <a:off x="2195513" y="1820863"/>
            <a:ext cx="4786312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3600" b="1">
                <a:latin typeface="Arial" charset="0"/>
              </a:rPr>
              <a:t>8.Назовите самый лучший способ очищения воздуха от углекислого газа?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500063"/>
            <a:ext cx="7929563" cy="603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41986" name="Rectangle 5"/>
          <p:cNvSpPr>
            <a:spLocks noChangeArrowheads="1"/>
          </p:cNvSpPr>
          <p:nvPr/>
        </p:nvSpPr>
        <p:spPr bwMode="auto">
          <a:xfrm>
            <a:off x="1403350" y="1974850"/>
            <a:ext cx="626427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3600" b="1">
                <a:latin typeface="Arial" charset="0"/>
              </a:rPr>
              <a:t>9. Как называются сооружения, которые препятствуют попаданию промышленных загрязненных вод в окружающую среду?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500063"/>
            <a:ext cx="7929563" cy="603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43010" name="Rectangle 5"/>
          <p:cNvSpPr>
            <a:spLocks noChangeArrowheads="1"/>
          </p:cNvSpPr>
          <p:nvPr/>
        </p:nvSpPr>
        <p:spPr bwMode="auto">
          <a:xfrm>
            <a:off x="1403350" y="1241425"/>
            <a:ext cx="6202363" cy="454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3200" b="1">
                <a:latin typeface="Arial" charset="0"/>
              </a:rPr>
              <a:t>10.</a:t>
            </a:r>
            <a:r>
              <a:rPr lang="ru-RU" sz="3600">
                <a:latin typeface="Arial" charset="0"/>
              </a:rPr>
              <a:t> </a:t>
            </a:r>
            <a:r>
              <a:rPr lang="ru-RU" sz="3200" b="1"/>
              <a:t>На высоте 10–25 км Землю окружает слой газа, который защищает живые организмы. </a:t>
            </a:r>
          </a:p>
          <a:p>
            <a:pPr algn="ctr"/>
            <a:r>
              <a:rPr lang="ru-RU" sz="3200" b="1"/>
              <a:t>1. Какой это газ? </a:t>
            </a:r>
            <a:r>
              <a:rPr lang="ru-RU" sz="3200" b="1" i="1"/>
              <a:t> </a:t>
            </a:r>
            <a:r>
              <a:rPr lang="ru-RU" sz="3200" b="1"/>
              <a:t/>
            </a:r>
            <a:br>
              <a:rPr lang="ru-RU" sz="3200" b="1"/>
            </a:br>
            <a:r>
              <a:rPr lang="ru-RU" sz="3200" b="1"/>
              <a:t>2. От чего он нас защищает? </a:t>
            </a:r>
            <a:br>
              <a:rPr lang="ru-RU" sz="3200" b="1"/>
            </a:br>
            <a:r>
              <a:rPr lang="ru-RU" sz="3200" b="1"/>
              <a:t>3. В результате каких явлений он образуется?</a:t>
            </a:r>
            <a:r>
              <a:rPr lang="ru-RU" sz="3200"/>
              <a:t> </a:t>
            </a:r>
            <a:endParaRPr lang="ru-RU" sz="3200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500063"/>
            <a:ext cx="7929563" cy="603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44034" name="Rectangle 5"/>
          <p:cNvSpPr>
            <a:spLocks noChangeArrowheads="1"/>
          </p:cNvSpPr>
          <p:nvPr/>
        </p:nvSpPr>
        <p:spPr bwMode="auto">
          <a:xfrm>
            <a:off x="1403350" y="1382713"/>
            <a:ext cx="630872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3600" b="1">
                <a:latin typeface="Arial" charset="0"/>
              </a:rPr>
              <a:t>11. </a:t>
            </a:r>
            <a:r>
              <a:rPr lang="ru-RU" sz="3600" b="1"/>
              <a:t>Выхлопные газы автомобилей могут быть источником загрязнения продуктов этим металлом.</a:t>
            </a:r>
            <a:r>
              <a:rPr lang="ru-RU" sz="1800" b="1"/>
              <a:t> </a:t>
            </a:r>
            <a:r>
              <a:rPr lang="ru-RU" sz="3600" b="1"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476250"/>
            <a:ext cx="7929563" cy="603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45058" name="Rectangle 5"/>
          <p:cNvSpPr>
            <a:spLocks noChangeArrowheads="1"/>
          </p:cNvSpPr>
          <p:nvPr/>
        </p:nvSpPr>
        <p:spPr bwMode="auto">
          <a:xfrm>
            <a:off x="1908175" y="2349500"/>
            <a:ext cx="51117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3600" b="1">
                <a:latin typeface="Arial" charset="0"/>
              </a:rPr>
              <a:t>12. </a:t>
            </a:r>
            <a:r>
              <a:rPr lang="ru-RU" sz="3600" b="1"/>
              <a:t>Какой металл обладает бактерицидными свойствами?</a:t>
            </a:r>
            <a:r>
              <a:rPr lang="ru-RU" sz="1800" b="1"/>
              <a:t> </a:t>
            </a:r>
            <a:r>
              <a:rPr lang="ru-RU" sz="3600" b="1"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WordArt 3"/>
          <p:cNvSpPr>
            <a:spLocks noChangeArrowheads="1" noChangeShapeType="1" noTextEdit="1"/>
          </p:cNvSpPr>
          <p:nvPr/>
        </p:nvSpPr>
        <p:spPr bwMode="auto">
          <a:xfrm>
            <a:off x="971550" y="620713"/>
            <a:ext cx="171426" cy="457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6083" name="WordArt 4"/>
          <p:cNvSpPr>
            <a:spLocks noChangeArrowheads="1" noChangeShapeType="1" noTextEdit="1"/>
          </p:cNvSpPr>
          <p:nvPr/>
        </p:nvSpPr>
        <p:spPr bwMode="auto">
          <a:xfrm>
            <a:off x="2987824" y="332656"/>
            <a:ext cx="5759450" cy="11525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Impact"/>
              </a:rPr>
              <a:t>Третий</a:t>
            </a:r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Impact"/>
              </a:rPr>
              <a:t> 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Impact"/>
              </a:rPr>
              <a:t>конкурс "Загадки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"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 eaLnBrk="1" hangingPunct="1"/>
            <a:r>
              <a:rPr lang="ru-RU" sz="3600" b="1" smtClean="0"/>
              <a:t> Из меня состоит все живое. </a:t>
            </a:r>
          </a:p>
          <a:p>
            <a:pPr algn="ctr" eaLnBrk="1" hangingPunct="1"/>
            <a:r>
              <a:rPr lang="ru-RU" sz="3600" b="1" smtClean="0"/>
              <a:t>Я – графит, антрацит и алмаз.</a:t>
            </a:r>
          </a:p>
          <a:p>
            <a:pPr algn="ctr" eaLnBrk="1" hangingPunct="1"/>
            <a:r>
              <a:rPr lang="ru-RU" sz="3600" b="1" smtClean="0"/>
              <a:t>Я – на улице, в школе и в поле,  </a:t>
            </a:r>
          </a:p>
          <a:p>
            <a:pPr algn="ctr" eaLnBrk="1" hangingPunct="1"/>
            <a:r>
              <a:rPr lang="ru-RU" sz="3600" b="1" smtClean="0"/>
              <a:t>Я – в деревьях и в каждом из вас.</a:t>
            </a:r>
            <a:r>
              <a:rPr lang="ru-RU" smtClean="0"/>
              <a:t> </a:t>
            </a:r>
          </a:p>
        </p:txBody>
      </p:sp>
      <p:sp>
        <p:nvSpPr>
          <p:cNvPr id="50178" name="WordArt 4"/>
          <p:cNvSpPr>
            <a:spLocks noChangeArrowheads="1" noChangeShapeType="1" noTextEdit="1"/>
          </p:cNvSpPr>
          <p:nvPr/>
        </p:nvSpPr>
        <p:spPr bwMode="auto">
          <a:xfrm>
            <a:off x="1187450" y="333375"/>
            <a:ext cx="6408738" cy="100806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Первая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2408238"/>
            <a:ext cx="8218487" cy="3648075"/>
          </a:xfrm>
        </p:spPr>
        <p:txBody>
          <a:bodyPr/>
          <a:lstStyle/>
          <a:p>
            <a:pPr algn="ctr" eaLnBrk="1" hangingPunct="1"/>
            <a:r>
              <a:rPr lang="ru-RU" sz="3600" b="1" smtClean="0"/>
              <a:t>Я – металл серебристый и легкий.</a:t>
            </a:r>
            <a:br>
              <a:rPr lang="ru-RU" sz="3600" b="1" smtClean="0"/>
            </a:br>
            <a:r>
              <a:rPr lang="ru-RU" sz="3600" b="1" smtClean="0"/>
              <a:t>Я зовусь ”самолетный металл”.</a:t>
            </a:r>
            <a:br>
              <a:rPr lang="ru-RU" sz="3600" b="1" smtClean="0"/>
            </a:br>
            <a:r>
              <a:rPr lang="ru-RU" sz="3600" b="1" smtClean="0"/>
              <a:t>И покрыт я оксидною пленкой, </a:t>
            </a:r>
            <a:br>
              <a:rPr lang="ru-RU" sz="3600" b="1" smtClean="0"/>
            </a:br>
            <a:r>
              <a:rPr lang="ru-RU" sz="3600" b="1" smtClean="0"/>
              <a:t>Чтоб меня кислород не достал.</a:t>
            </a:r>
            <a:r>
              <a:rPr lang="ru-RU" smtClean="0"/>
              <a:t> </a:t>
            </a:r>
          </a:p>
        </p:txBody>
      </p:sp>
      <p:sp>
        <p:nvSpPr>
          <p:cNvPr id="51202" name="WordArt 4"/>
          <p:cNvSpPr>
            <a:spLocks noChangeArrowheads="1" noChangeShapeType="1" noTextEdit="1"/>
          </p:cNvSpPr>
          <p:nvPr/>
        </p:nvSpPr>
        <p:spPr bwMode="auto">
          <a:xfrm>
            <a:off x="1403350" y="404813"/>
            <a:ext cx="604837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Вторая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2620963"/>
            <a:ext cx="8218487" cy="3435350"/>
          </a:xfrm>
        </p:spPr>
        <p:txBody>
          <a:bodyPr/>
          <a:lstStyle/>
          <a:p>
            <a:pPr algn="ctr" eaLnBrk="1" hangingPunct="1"/>
            <a:r>
              <a:rPr lang="ru-RU" sz="3600" b="1" smtClean="0"/>
              <a:t>В первом русском алфавите</a:t>
            </a:r>
            <a:br>
              <a:rPr lang="ru-RU" sz="3600" b="1" smtClean="0"/>
            </a:br>
            <a:r>
              <a:rPr lang="ru-RU" sz="3600" b="1" smtClean="0"/>
              <a:t>Ты найдешь мой первый слог,</a:t>
            </a:r>
            <a:br>
              <a:rPr lang="ru-RU" sz="3600" b="1" smtClean="0"/>
            </a:br>
            <a:r>
              <a:rPr lang="ru-RU" sz="3600" b="1" smtClean="0"/>
              <a:t>А второй – это предлог.</a:t>
            </a:r>
            <a:br>
              <a:rPr lang="ru-RU" sz="3600" b="1" smtClean="0"/>
            </a:br>
            <a:r>
              <a:rPr lang="ru-RU" sz="3600" b="1" smtClean="0"/>
              <a:t>Вместе будет элемент –</a:t>
            </a:r>
            <a:br>
              <a:rPr lang="ru-RU" sz="3600" b="1" smtClean="0"/>
            </a:br>
            <a:r>
              <a:rPr lang="ru-RU" sz="3600" b="1" smtClean="0"/>
              <a:t>Кто найдет меня в момент?</a:t>
            </a:r>
            <a:r>
              <a:rPr lang="ru-RU" smtClean="0"/>
              <a:t> </a:t>
            </a:r>
          </a:p>
        </p:txBody>
      </p:sp>
      <p:sp>
        <p:nvSpPr>
          <p:cNvPr id="52226" name="WordArt 4"/>
          <p:cNvSpPr>
            <a:spLocks noChangeArrowheads="1" noChangeShapeType="1" noTextEdit="1"/>
          </p:cNvSpPr>
          <p:nvPr/>
        </p:nvSpPr>
        <p:spPr bwMode="auto">
          <a:xfrm>
            <a:off x="1692275" y="476250"/>
            <a:ext cx="5184775" cy="1800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Третья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412875"/>
            <a:ext cx="8229600" cy="445611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3600" b="1" smtClean="0"/>
              <a:t>Я газ, легчайший и бесцветный, неядовитый и безвредный,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3600" b="1" smtClean="0"/>
              <a:t>Соединяясь с кислородом, я для питья даю вам воду!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3600" b="1" smtClean="0"/>
              <a:t>Я не горюю, а горю, и воду вам я подарю.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3600" b="1" smtClean="0"/>
              <a:t>Пусть будет дождь, и снег, и град – я напоить природу рад!</a:t>
            </a:r>
            <a:r>
              <a:rPr lang="ru-RU" smtClean="0"/>
              <a:t> </a:t>
            </a:r>
          </a:p>
        </p:txBody>
      </p:sp>
      <p:sp>
        <p:nvSpPr>
          <p:cNvPr id="53250" name="WordArt 4"/>
          <p:cNvSpPr>
            <a:spLocks noChangeArrowheads="1" noChangeShapeType="1" noTextEdit="1"/>
          </p:cNvSpPr>
          <p:nvPr/>
        </p:nvSpPr>
        <p:spPr bwMode="auto">
          <a:xfrm>
            <a:off x="1619250" y="0"/>
            <a:ext cx="5645150" cy="1439863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Четвертая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911350"/>
            <a:ext cx="8218487" cy="4144963"/>
          </a:xfrm>
        </p:spPr>
        <p:txBody>
          <a:bodyPr/>
          <a:lstStyle/>
          <a:p>
            <a:pPr algn="ctr" eaLnBrk="1" hangingPunct="1"/>
            <a:r>
              <a:rPr lang="ru-RU" sz="3600" b="1" smtClean="0"/>
              <a:t>Он хвалился: «Нет мне равных! Галоген я самый главный.</a:t>
            </a:r>
          </a:p>
          <a:p>
            <a:pPr algn="ctr" eaLnBrk="1" hangingPunct="1"/>
            <a:r>
              <a:rPr lang="ru-RU" sz="3600" b="1" smtClean="0"/>
              <a:t>Зря болтать я не люблю: Всё на свете отбелю!»</a:t>
            </a:r>
            <a:r>
              <a:rPr lang="ru-RU" smtClean="0"/>
              <a:t> </a:t>
            </a:r>
          </a:p>
        </p:txBody>
      </p:sp>
      <p:sp>
        <p:nvSpPr>
          <p:cNvPr id="54274" name="WordArt 4"/>
          <p:cNvSpPr>
            <a:spLocks noChangeArrowheads="1" noChangeShapeType="1" noTextEdit="1"/>
          </p:cNvSpPr>
          <p:nvPr/>
        </p:nvSpPr>
        <p:spPr bwMode="auto">
          <a:xfrm>
            <a:off x="1692275" y="404813"/>
            <a:ext cx="5430838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Пятая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</a:pPr>
            <a:r>
              <a:rPr lang="ru-RU" b="1" smtClean="0"/>
              <a:t>При Менделееве последним в системе элементов был,</a:t>
            </a:r>
            <a:br>
              <a:rPr lang="ru-RU" b="1" smtClean="0"/>
            </a:br>
            <a:r>
              <a:rPr lang="ru-RU" b="1" smtClean="0"/>
              <a:t>Недавно стал он не последним и исключительным прослыл,</a:t>
            </a:r>
            <a:br>
              <a:rPr lang="ru-RU" b="1" smtClean="0"/>
            </a:br>
            <a:r>
              <a:rPr lang="ru-RU" b="1" smtClean="0"/>
              <a:t>Он от того стал знаменитым, что в нем цепной распад</a:t>
            </a:r>
            <a:br>
              <a:rPr lang="ru-RU" b="1" smtClean="0"/>
            </a:br>
            <a:r>
              <a:rPr lang="ru-RU" b="1" smtClean="0"/>
              <a:t>И оказался вдруг открытым так, как долго в ядрах скрытый склад.</a:t>
            </a:r>
          </a:p>
        </p:txBody>
      </p:sp>
      <p:sp>
        <p:nvSpPr>
          <p:cNvPr id="55298" name="WordArt 4"/>
          <p:cNvSpPr>
            <a:spLocks noChangeArrowheads="1" noChangeShapeType="1" noTextEdit="1"/>
          </p:cNvSpPr>
          <p:nvPr/>
        </p:nvSpPr>
        <p:spPr bwMode="auto">
          <a:xfrm>
            <a:off x="1476375" y="333375"/>
            <a:ext cx="5761038" cy="12239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Шестая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401888"/>
            <a:ext cx="8351837" cy="3259137"/>
          </a:xfrm>
        </p:spPr>
        <p:txBody>
          <a:bodyPr/>
          <a:lstStyle/>
          <a:p>
            <a:pPr algn="ctr"/>
            <a:r>
              <a:rPr lang="ru-RU" sz="3600" b="1" smtClean="0"/>
              <a:t>Река на Украине есть,</a:t>
            </a:r>
            <a:br>
              <a:rPr lang="ru-RU" sz="3600" b="1" smtClean="0"/>
            </a:br>
            <a:r>
              <a:rPr lang="ru-RU" sz="3600" b="1" smtClean="0"/>
              <a:t>Долин ее не перечесть,</a:t>
            </a:r>
            <a:br>
              <a:rPr lang="ru-RU" sz="3600" b="1" smtClean="0"/>
            </a:br>
            <a:r>
              <a:rPr lang="ru-RU" sz="3600" b="1" smtClean="0"/>
              <a:t>В ней одного лишь слога нет,</a:t>
            </a:r>
            <a:br>
              <a:rPr lang="ru-RU" sz="3600" b="1" smtClean="0"/>
            </a:br>
            <a:r>
              <a:rPr lang="ru-RU" sz="3600" b="1" smtClean="0"/>
              <a:t>Чтоб получился элемент.</a:t>
            </a:r>
          </a:p>
        </p:txBody>
      </p:sp>
      <p:sp>
        <p:nvSpPr>
          <p:cNvPr id="56322" name="WordArt 4"/>
          <p:cNvSpPr>
            <a:spLocks noChangeArrowheads="1" noChangeShapeType="1" noTextEdit="1"/>
          </p:cNvSpPr>
          <p:nvPr/>
        </p:nvSpPr>
        <p:spPr bwMode="auto">
          <a:xfrm>
            <a:off x="1763713" y="549275"/>
            <a:ext cx="5832475" cy="1944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Седьмая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89138"/>
            <a:ext cx="8229600" cy="4456112"/>
          </a:xfrm>
        </p:spPr>
        <p:txBody>
          <a:bodyPr/>
          <a:lstStyle/>
          <a:p>
            <a:pPr algn="ctr"/>
            <a:r>
              <a:rPr lang="ru-RU" sz="2800" b="1" smtClean="0"/>
              <a:t>Рассеян по земле он повсюду,</a:t>
            </a:r>
            <a:br>
              <a:rPr lang="ru-RU" sz="2800" b="1" smtClean="0"/>
            </a:br>
            <a:r>
              <a:rPr lang="ru-RU" sz="2800" b="1" smtClean="0"/>
              <a:t>Немного есть его в морской воде</a:t>
            </a:r>
            <a:br>
              <a:rPr lang="ru-RU" sz="2800" b="1" smtClean="0"/>
            </a:br>
            <a:r>
              <a:rPr lang="ru-RU" sz="2800" b="1" smtClean="0"/>
              <a:t>Рассказывать не буду, как обнаружен он везде,</a:t>
            </a:r>
            <a:br>
              <a:rPr lang="ru-RU" sz="2800" b="1" smtClean="0"/>
            </a:br>
            <a:r>
              <a:rPr lang="ru-RU" sz="2800" b="1" smtClean="0"/>
              <a:t>Летучий, темный, кристалличный</a:t>
            </a:r>
            <a:br>
              <a:rPr lang="ru-RU" sz="2800" b="1" smtClean="0"/>
            </a:br>
            <a:r>
              <a:rPr lang="ru-RU" sz="2800" b="1" smtClean="0"/>
              <a:t>Он мало растворим в воде,</a:t>
            </a:r>
            <a:br>
              <a:rPr lang="ru-RU" sz="2800" b="1" smtClean="0"/>
            </a:br>
            <a:r>
              <a:rPr lang="ru-RU" sz="2800" b="1" smtClean="0"/>
              <a:t>Раствор спиртовый столь типичный</a:t>
            </a:r>
            <a:br>
              <a:rPr lang="ru-RU" sz="2800" b="1" smtClean="0"/>
            </a:br>
            <a:r>
              <a:rPr lang="ru-RU" sz="2800" b="1" smtClean="0"/>
              <a:t>В аптеке встретится везде. </a:t>
            </a:r>
          </a:p>
        </p:txBody>
      </p:sp>
      <p:sp>
        <p:nvSpPr>
          <p:cNvPr id="57346" name="WordArt 4"/>
          <p:cNvSpPr>
            <a:spLocks noChangeArrowheads="1" noChangeShapeType="1" noTextEdit="1"/>
          </p:cNvSpPr>
          <p:nvPr/>
        </p:nvSpPr>
        <p:spPr bwMode="auto">
          <a:xfrm rot="-927942">
            <a:off x="2035175" y="727075"/>
            <a:ext cx="6624638" cy="8318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85" lon="19439992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3600000" scaled="1"/>
                </a:gradFill>
                <a:latin typeface="Impact"/>
              </a:rPr>
              <a:t>Восьмая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4456113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ru-RU" smtClean="0"/>
              <a:t>В воде обычно он хранится,</a:t>
            </a:r>
            <a:br>
              <a:rPr lang="ru-RU" smtClean="0"/>
            </a:br>
            <a:r>
              <a:rPr lang="ru-RU" smtClean="0"/>
              <a:t>Свет излучает в темноте,</a:t>
            </a:r>
            <a:br>
              <a:rPr lang="ru-RU" smtClean="0"/>
            </a:br>
            <a:r>
              <a:rPr lang="ru-RU" smtClean="0"/>
              <a:t>Искать в природе лучше не трудитесь,</a:t>
            </a:r>
            <a:br>
              <a:rPr lang="ru-RU" smtClean="0"/>
            </a:br>
            <a:r>
              <a:rPr lang="ru-RU" smtClean="0"/>
              <a:t>Свободным нет его нигде,</a:t>
            </a:r>
            <a:br>
              <a:rPr lang="ru-RU" smtClean="0"/>
            </a:br>
            <a:r>
              <a:rPr lang="ru-RU" smtClean="0"/>
              <a:t>Воспламеняться сам он может,</a:t>
            </a:r>
            <a:br>
              <a:rPr lang="ru-RU" smtClean="0"/>
            </a:br>
            <a:r>
              <a:rPr lang="ru-RU" smtClean="0"/>
              <a:t>К тому же сильно ядовит,</a:t>
            </a:r>
            <a:br>
              <a:rPr lang="ru-RU" smtClean="0"/>
            </a:br>
            <a:r>
              <a:rPr lang="ru-RU" smtClean="0"/>
              <a:t>Так отвечай без промедленья,</a:t>
            </a:r>
            <a:br>
              <a:rPr lang="ru-RU" smtClean="0"/>
            </a:br>
            <a:r>
              <a:rPr lang="ru-RU" smtClean="0"/>
              <a:t>Коль в пятой группе он стоит. </a:t>
            </a:r>
          </a:p>
        </p:txBody>
      </p:sp>
      <p:sp>
        <p:nvSpPr>
          <p:cNvPr id="58370" name="WordArt 4"/>
          <p:cNvSpPr>
            <a:spLocks noChangeArrowheads="1" noChangeShapeType="1" noTextEdit="1"/>
          </p:cNvSpPr>
          <p:nvPr/>
        </p:nvSpPr>
        <p:spPr bwMode="auto">
          <a:xfrm>
            <a:off x="1187450" y="260350"/>
            <a:ext cx="6624638" cy="15113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Девятая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</a:pPr>
            <a:r>
              <a:rPr lang="ru-RU" smtClean="0"/>
              <a:t>Ослепительным пламенем ярким</a:t>
            </a:r>
            <a:br>
              <a:rPr lang="ru-RU" smtClean="0"/>
            </a:br>
            <a:r>
              <a:rPr lang="ru-RU" smtClean="0"/>
              <a:t>Как звездочка, чудо горит,</a:t>
            </a:r>
            <a:br>
              <a:rPr lang="ru-RU" smtClean="0"/>
            </a:br>
            <a:r>
              <a:rPr lang="ru-RU" smtClean="0"/>
              <a:t>Металл тот и белый и легкий</a:t>
            </a:r>
            <a:br>
              <a:rPr lang="ru-RU" smtClean="0"/>
            </a:br>
            <a:r>
              <a:rPr lang="ru-RU" smtClean="0"/>
              <a:t>В двенадцатой клетке стоит</a:t>
            </a:r>
            <a:br>
              <a:rPr lang="ru-RU" smtClean="0"/>
            </a:br>
            <a:r>
              <a:rPr lang="ru-RU" smtClean="0"/>
              <a:t>Он в сплавах легчайших, нашел примененье</a:t>
            </a:r>
            <a:br>
              <a:rPr lang="ru-RU" smtClean="0"/>
            </a:br>
            <a:r>
              <a:rPr lang="ru-RU" smtClean="0"/>
              <a:t>Как стойкий и легкий металл,</a:t>
            </a:r>
            <a:br>
              <a:rPr lang="ru-RU" smtClean="0"/>
            </a:br>
            <a:r>
              <a:rPr lang="ru-RU" smtClean="0"/>
              <a:t>И в деле самолетостроения</a:t>
            </a:r>
            <a:br>
              <a:rPr lang="ru-RU" smtClean="0"/>
            </a:br>
            <a:r>
              <a:rPr lang="ru-RU" smtClean="0"/>
              <a:t>Он видное место занял. </a:t>
            </a:r>
          </a:p>
        </p:txBody>
      </p:sp>
      <p:sp>
        <p:nvSpPr>
          <p:cNvPr id="59394" name="WordArt 4"/>
          <p:cNvSpPr>
            <a:spLocks noChangeArrowheads="1" noChangeShapeType="1" noTextEdit="1"/>
          </p:cNvSpPr>
          <p:nvPr/>
        </p:nvSpPr>
        <p:spPr bwMode="auto">
          <a:xfrm rot="243203">
            <a:off x="1908175" y="260350"/>
            <a:ext cx="5759450" cy="15113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1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Десятая загадка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WordArt 4"/>
          <p:cNvSpPr>
            <a:spLocks noChangeArrowheads="1" noChangeShapeType="1" noTextEdit="1"/>
          </p:cNvSpPr>
          <p:nvPr/>
        </p:nvSpPr>
        <p:spPr bwMode="auto">
          <a:xfrm>
            <a:off x="467544" y="4221163"/>
            <a:ext cx="8497069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ru-RU" sz="3600" kern="10" dirty="0" smtClean="0">
                <a:ln w="9525">
                  <a:round/>
                  <a:headEnd/>
                  <a:tailEnd/>
                </a:ln>
                <a:solidFill>
                  <a:schemeClr val="tx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Четвертый </a:t>
            </a:r>
            <a:r>
              <a:rPr lang="ru-RU" sz="3600" kern="10" dirty="0" smtClean="0">
                <a:ln w="9525">
                  <a:round/>
                  <a:headEnd/>
                  <a:tailEnd/>
                </a:ln>
                <a:solidFill>
                  <a:schemeClr val="tx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конкурс </a:t>
            </a:r>
            <a:r>
              <a:rPr lang="ru-RU" sz="3600" kern="10" dirty="0">
                <a:ln w="9525">
                  <a:round/>
                  <a:headEnd/>
                  <a:tailEnd/>
                </a:ln>
                <a:solidFill>
                  <a:schemeClr val="tx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"Конкурс </a:t>
            </a:r>
            <a:r>
              <a:rPr lang="ru-RU" sz="3600" kern="10" dirty="0" smtClean="0">
                <a:ln w="9525">
                  <a:round/>
                  <a:headEnd/>
                  <a:tailEnd/>
                </a:ln>
                <a:solidFill>
                  <a:schemeClr val="tx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капитанов</a:t>
            </a:r>
            <a:r>
              <a:rPr lang="ru-RU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"/>
                <a:cs typeface="Arial"/>
              </a:rPr>
              <a:t>"</a:t>
            </a:r>
            <a:endParaRPr lang="ru-RU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lin ang="5400000" scaled="1"/>
              </a:gradFill>
              <a:latin typeface="Arial"/>
              <a:cs typeface="Arial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88913"/>
            <a:ext cx="8321675" cy="632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214438" y="2000250"/>
            <a:ext cx="67103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800">
              <a:latin typeface="Georgia" pitchFamily="18" charset="0"/>
            </a:endParaRPr>
          </a:p>
          <a:p>
            <a:endParaRPr lang="ru-RU" sz="2800">
              <a:latin typeface="Georgia" pitchFamily="18" charset="0"/>
            </a:endParaRPr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1116013" y="1152525"/>
            <a:ext cx="7589837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b="1">
                <a:latin typeface="Arial" charset="0"/>
              </a:rPr>
              <a:t>1) От дождя я не ржавею, Не ломаюсь, не темнею.</a:t>
            </a:r>
          </a:p>
          <a:p>
            <a:pPr algn="ctr"/>
            <a:r>
              <a:rPr lang="ru-RU" b="1">
                <a:latin typeface="Arial" charset="0"/>
              </a:rPr>
              <a:t>Как алмаз, в бою крепка, Как лозиночка, гибка.</a:t>
            </a:r>
          </a:p>
          <a:p>
            <a:pPr algn="ctr"/>
            <a:r>
              <a:rPr lang="ru-RU" b="1">
                <a:latin typeface="Arial" charset="0"/>
              </a:rPr>
              <a:t>Если крепко закалюсь – Никогда не отступлюсь.</a:t>
            </a:r>
          </a:p>
          <a:p>
            <a:pPr algn="ctr"/>
            <a:r>
              <a:rPr lang="ru-RU" b="1">
                <a:latin typeface="Arial" charset="0"/>
              </a:rPr>
              <a:t>Буду дерево пилить, Резать ткань, металл сверлить,</a:t>
            </a:r>
          </a:p>
          <a:p>
            <a:pPr algn="ctr"/>
            <a:r>
              <a:rPr lang="ru-RU" b="1">
                <a:latin typeface="Arial" charset="0"/>
              </a:rPr>
              <a:t>Научусь всему свободно! Всё могу, на всё пригодна –</a:t>
            </a:r>
          </a:p>
          <a:p>
            <a:pPr algn="ctr"/>
            <a:r>
              <a:rPr lang="ru-RU" b="1">
                <a:latin typeface="Arial" charset="0"/>
              </a:rPr>
              <a:t>На педаль и на пищаль, На скрижаль и на медаль.</a:t>
            </a:r>
          </a:p>
          <a:p>
            <a:pPr algn="ctr"/>
            <a:r>
              <a:rPr lang="ru-RU" b="1">
                <a:latin typeface="Arial" charset="0"/>
              </a:rPr>
              <a:t>Такова моя мораль! Дальше – мой автограф: </a:t>
            </a:r>
            <a:r>
              <a:rPr lang="ru-RU" b="1" i="1">
                <a:latin typeface="Arial" charset="0"/>
              </a:rPr>
              <a:t>…</a:t>
            </a:r>
            <a:r>
              <a:rPr lang="ru-RU" sz="2800" b="1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404813"/>
            <a:ext cx="7993062" cy="6119812"/>
          </a:xfrm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1042988" y="1741488"/>
            <a:ext cx="7097712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2800" b="1">
                <a:latin typeface="Arial" charset="0"/>
              </a:rPr>
              <a:t>2) Быть символом не каждому дано, Но именем моим не без причины</a:t>
            </a:r>
          </a:p>
          <a:p>
            <a:pPr algn="ctr"/>
            <a:r>
              <a:rPr lang="ru-RU" sz="2800" b="1">
                <a:latin typeface="Arial" charset="0"/>
              </a:rPr>
              <a:t>Назвали руки, дождь, тельца, руно, Сечение и мнений середину.</a:t>
            </a:r>
          </a:p>
          <a:p>
            <a:pPr algn="ctr"/>
            <a:r>
              <a:rPr lang="ru-RU" sz="2800" b="1">
                <a:latin typeface="Arial" charset="0"/>
              </a:rPr>
              <a:t>И в честь меня был назван даже век, Когда был очень счастлив человек.</a:t>
            </a:r>
          </a:p>
          <a:p>
            <a:pPr algn="ctr"/>
            <a:r>
              <a:rPr lang="ru-RU" sz="2800" b="1">
                <a:latin typeface="Arial" charset="0"/>
              </a:rPr>
              <a:t>Что нынче в имени моём? А встарь считали все, что я – металлов царь!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04813"/>
            <a:ext cx="7993062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63490" name="Rectangle 5"/>
          <p:cNvSpPr>
            <a:spLocks noChangeArrowheads="1"/>
          </p:cNvSpPr>
          <p:nvPr/>
        </p:nvSpPr>
        <p:spPr bwMode="auto">
          <a:xfrm>
            <a:off x="1133475" y="1676400"/>
            <a:ext cx="6875463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 algn="ctr"/>
            <a:r>
              <a:rPr lang="ru-RU" sz="2800" b="1"/>
              <a:t>3)Тяжелый, жидкий и пахучий, </a:t>
            </a:r>
          </a:p>
          <a:p>
            <a:pPr algn="ctr"/>
            <a:r>
              <a:rPr lang="ru-RU" sz="2800" b="1"/>
              <a:t>подвижен, сильно ядовит</a:t>
            </a:r>
            <a:br>
              <a:rPr lang="ru-RU" sz="2800" b="1"/>
            </a:br>
            <a:r>
              <a:rPr lang="ru-RU" sz="2800" b="1"/>
              <a:t>Удушлив и весьма летучий </a:t>
            </a:r>
          </a:p>
          <a:p>
            <a:pPr algn="ctr"/>
            <a:r>
              <a:rPr lang="ru-RU" sz="2800" b="1"/>
              <a:t>сквозь поры пробки он летит</a:t>
            </a:r>
            <a:br>
              <a:rPr lang="ru-RU" sz="2800" b="1"/>
            </a:br>
            <a:r>
              <a:rPr lang="ru-RU" sz="2800" b="1"/>
              <a:t>В солях почти везде бесцветен,</a:t>
            </a:r>
            <a:br>
              <a:rPr lang="ru-RU" sz="2800" b="1"/>
            </a:br>
            <a:r>
              <a:rPr lang="ru-RU" sz="2800" b="1"/>
              <a:t>Есть в Сакском озере в Крыму,</a:t>
            </a:r>
            <a:br>
              <a:rPr lang="ru-RU" sz="2800" b="1"/>
            </a:br>
            <a:r>
              <a:rPr lang="ru-RU" sz="2800" b="1"/>
              <a:t>Лечебным действием отмечен </a:t>
            </a:r>
          </a:p>
          <a:p>
            <a:pPr algn="ctr"/>
            <a:r>
              <a:rPr lang="ru-RU" sz="2800" b="1"/>
              <a:t>и всем известен потому.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0"/>
            <a:ext cx="8351838" cy="663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64514" name="Rectangle 8"/>
          <p:cNvSpPr>
            <a:spLocks noChangeArrowheads="1"/>
          </p:cNvSpPr>
          <p:nvPr/>
        </p:nvSpPr>
        <p:spPr bwMode="auto">
          <a:xfrm>
            <a:off x="1187450" y="1125538"/>
            <a:ext cx="7056438" cy="484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algn="ctr"/>
            <a:r>
              <a:rPr lang="ru-RU" sz="2800" b="1"/>
              <a:t>4) Он нужен всем, когда лишь связан,</a:t>
            </a:r>
            <a:br>
              <a:rPr lang="ru-RU" sz="2800" b="1"/>
            </a:br>
            <a:r>
              <a:rPr lang="ru-RU" sz="2800" b="1"/>
              <a:t>А вяжется с большим трудом,</a:t>
            </a:r>
            <a:br>
              <a:rPr lang="ru-RU" sz="2800" b="1"/>
            </a:br>
            <a:r>
              <a:rPr lang="ru-RU" sz="2800" b="1"/>
              <a:t>Весь мир живых существ обязан</a:t>
            </a:r>
            <a:br>
              <a:rPr lang="ru-RU" sz="2800" b="1"/>
            </a:br>
            <a:r>
              <a:rPr lang="ru-RU" sz="2800" b="1"/>
              <a:t>Ему растительным белком. </a:t>
            </a:r>
            <a:br>
              <a:rPr lang="ru-RU" sz="2800" b="1"/>
            </a:br>
            <a:r>
              <a:rPr lang="ru-RU" sz="2800" b="1"/>
              <a:t>Распространен во всех трех царствах,</a:t>
            </a:r>
            <a:br>
              <a:rPr lang="ru-RU" sz="2800" b="1"/>
            </a:br>
            <a:r>
              <a:rPr lang="ru-RU" sz="2800" b="1"/>
              <a:t>Освобождается в огне,</a:t>
            </a:r>
            <a:br>
              <a:rPr lang="ru-RU" sz="2800" b="1"/>
            </a:br>
            <a:r>
              <a:rPr lang="ru-RU" sz="2800" b="1"/>
              <a:t>Есть он и в красках, и в лекарствах,</a:t>
            </a:r>
            <a:br>
              <a:rPr lang="ru-RU" sz="2800" b="1"/>
            </a:br>
            <a:r>
              <a:rPr lang="ru-RU" sz="2800" b="1"/>
              <a:t>Он нужен в мире и в войне.</a:t>
            </a:r>
            <a:r>
              <a:rPr lang="ru-RU" sz="3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6" name="Picture 4" descr="Картинка 139 из 9758">
            <a:hlinkClick r:id="rId2"/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95288" y="74613"/>
            <a:ext cx="8532812" cy="6783387"/>
          </a:xfrm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65539" name="Rectangle 5"/>
          <p:cNvSpPr>
            <a:spLocks noChangeArrowheads="1"/>
          </p:cNvSpPr>
          <p:nvPr/>
        </p:nvSpPr>
        <p:spPr bwMode="auto">
          <a:xfrm>
            <a:off x="1619250" y="3267075"/>
            <a:ext cx="5911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endParaRPr lang="ru-RU" b="1">
              <a:latin typeface="Arial" charset="0"/>
            </a:endParaRPr>
          </a:p>
        </p:txBody>
      </p:sp>
      <p:sp>
        <p:nvSpPr>
          <p:cNvPr id="65540" name="Rectangle 6"/>
          <p:cNvSpPr>
            <a:spLocks noChangeArrowheads="1"/>
          </p:cNvSpPr>
          <p:nvPr/>
        </p:nvSpPr>
        <p:spPr bwMode="auto">
          <a:xfrm>
            <a:off x="2124075" y="822325"/>
            <a:ext cx="476250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sz="1800" dirty="0">
                <a:latin typeface="Arial" charset="0"/>
              </a:rPr>
              <a:t> </a:t>
            </a:r>
            <a:r>
              <a:rPr lang="ru-RU" sz="3200" b="1" dirty="0">
                <a:latin typeface="Arial" charset="0"/>
              </a:rPr>
              <a:t>5) Всегда черного цвета. Этого много в городе, особенно где есть заводы и фабрики. Это очень вредно и у человека вызывает болезни. Этого много образуется при горении.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WordArt 3"/>
          <p:cNvSpPr>
            <a:spLocks noChangeArrowheads="1" noChangeShapeType="1" noTextEdit="1"/>
          </p:cNvSpPr>
          <p:nvPr/>
        </p:nvSpPr>
        <p:spPr bwMode="auto">
          <a:xfrm>
            <a:off x="1" y="4941888"/>
            <a:ext cx="9143999" cy="172878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200" b="1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Четвёртый </a:t>
            </a:r>
            <a:r>
              <a:rPr lang="ru-RU" sz="32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конкурс "Следственный </a:t>
            </a:r>
            <a:endParaRPr lang="ru-RU" sz="3200" b="1" kern="10" dirty="0" smtClean="0">
              <a:ln w="12700">
                <a:solidFill>
                  <a:srgbClr val="B2B2B2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"/>
              <a:cs typeface="Arial"/>
            </a:endParaRPr>
          </a:p>
          <a:p>
            <a:pPr algn="ctr"/>
            <a:r>
              <a:rPr lang="ru-RU" sz="3200" b="1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эксперимент</a:t>
            </a:r>
            <a:r>
              <a:rPr lang="ru-RU" sz="32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"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500063"/>
            <a:ext cx="7929563" cy="603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042988" y="1341438"/>
            <a:ext cx="707072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Arial" charset="0"/>
              </a:rPr>
              <a:t>1. Установите, как зовут Золушку. Химическое расследование ведут знатоки. Пострадавшие – жители сказочного королевства. С королевского бала в неизвестном направлении убежала Золушка. Ни её настоящего имени, ни её места жительства никто так и не узнал. Единственное, что осталось у принца Натрия, это её хрустальная туфелька размера 29 (порядковый номер).</a:t>
            </a:r>
          </a:p>
          <a:p>
            <a:pPr algn="ctr"/>
            <a:r>
              <a:rPr lang="ru-RU" sz="2000" b="1">
                <a:latin typeface="Arial" charset="0"/>
              </a:rPr>
              <a:t>2. Определите, где она прописана: укажите подъезд (период), этаж (группу), и номер квартиры (относительную атомную массу).</a:t>
            </a:r>
          </a:p>
          <a:p>
            <a:pPr algn="ctr"/>
            <a:r>
              <a:rPr lang="ru-RU" sz="2000" b="1">
                <a:latin typeface="Arial" charset="0"/>
              </a:rPr>
              <a:t>3. К какому сословию – металлов или неметаллов принадлежит Золушка?</a:t>
            </a:r>
          </a:p>
          <a:p>
            <a:pPr algn="ctr"/>
            <a:r>
              <a:rPr lang="ru-RU" sz="2000" b="1">
                <a:latin typeface="Arial" charset="0"/>
              </a:rPr>
              <a:t>4. Каков заряд ядра сердца его возлюбленной?</a:t>
            </a:r>
            <a:endParaRPr lang="ru-RU" sz="2000" b="1">
              <a:latin typeface="Georgia" pitchFamily="18" charset="0"/>
            </a:endParaRPr>
          </a:p>
          <a:p>
            <a:endParaRPr lang="ru-RU">
              <a:latin typeface="Georgia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WordArt 3"/>
          <p:cNvSpPr>
            <a:spLocks noChangeArrowheads="1" noChangeShapeType="1" noTextEdit="1"/>
          </p:cNvSpPr>
          <p:nvPr/>
        </p:nvSpPr>
        <p:spPr bwMode="auto">
          <a:xfrm>
            <a:off x="857224" y="3429000"/>
            <a:ext cx="6715172" cy="29591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7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Подведение   итогов</a:t>
            </a:r>
            <a:endParaRPr lang="ru-RU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Картинка 139 из 975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88913"/>
            <a:ext cx="8501063" cy="646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69634" name="Rectangle 5"/>
          <p:cNvSpPr>
            <a:spLocks noChangeArrowheads="1"/>
          </p:cNvSpPr>
          <p:nvPr/>
        </p:nvSpPr>
        <p:spPr bwMode="auto">
          <a:xfrm>
            <a:off x="684213" y="333375"/>
            <a:ext cx="7704137" cy="629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ctr"/>
            <a:r>
              <a:rPr lang="ru-RU" b="1">
                <a:latin typeface="Arial" charset="0"/>
              </a:rPr>
              <a:t>КЛЯТВА ХИМИКОВ</a:t>
            </a:r>
          </a:p>
          <a:p>
            <a:pPr algn="ctr"/>
            <a:r>
              <a:rPr lang="ru-RU" b="1">
                <a:latin typeface="Arial" charset="0"/>
              </a:rPr>
              <a:t>Я, юный химик, перед лицом своих товарищей торжественно клянусь:</a:t>
            </a:r>
          </a:p>
          <a:p>
            <a:pPr algn="ctr"/>
            <a:r>
              <a:rPr lang="ru-RU" b="1">
                <a:latin typeface="Arial" charset="0"/>
              </a:rPr>
              <a:t>Горячо любить уроки химии и никогда их не прогуливать;</a:t>
            </a:r>
          </a:p>
          <a:p>
            <a:pPr algn="ctr"/>
            <a:r>
              <a:rPr lang="ru-RU" b="1">
                <a:latin typeface="Arial" charset="0"/>
              </a:rPr>
              <a:t>помнить химические свойства любого вещества на Земле;</a:t>
            </a:r>
          </a:p>
          <a:p>
            <a:pPr algn="ctr"/>
            <a:r>
              <a:rPr lang="ru-RU" b="1">
                <a:latin typeface="Arial" charset="0"/>
              </a:rPr>
              <a:t>знать все элементы Периодической системы Д.И.Менделеева наизусть;</a:t>
            </a:r>
          </a:p>
          <a:p>
            <a:pPr algn="ctr"/>
            <a:r>
              <a:rPr lang="ru-RU" b="1">
                <a:latin typeface="Arial" charset="0"/>
              </a:rPr>
              <a:t>беречь природу и не загрязнять ее;</a:t>
            </a:r>
          </a:p>
          <a:p>
            <a:pPr algn="ctr"/>
            <a:r>
              <a:rPr lang="ru-RU" b="1">
                <a:latin typeface="Arial" charset="0"/>
              </a:rPr>
              <a:t>порошкообразные вещества не просыпать;</a:t>
            </a:r>
          </a:p>
          <a:p>
            <a:pPr algn="ctr"/>
            <a:r>
              <a:rPr lang="ru-RU" b="1">
                <a:latin typeface="Arial" charset="0"/>
              </a:rPr>
              <a:t>жидкие не проливать;</a:t>
            </a:r>
          </a:p>
          <a:p>
            <a:pPr algn="ctr"/>
            <a:r>
              <a:rPr lang="ru-RU" b="1">
                <a:latin typeface="Arial" charset="0"/>
              </a:rPr>
              <a:t>газообразные не выпускать наружу;</a:t>
            </a:r>
          </a:p>
          <a:p>
            <a:pPr algn="ctr"/>
            <a:r>
              <a:rPr lang="ru-RU" b="1">
                <a:latin typeface="Arial" charset="0"/>
              </a:rPr>
              <a:t>жить, учиться и химичить, как завещал великий Д.И.Менделеев;</a:t>
            </a:r>
          </a:p>
          <a:p>
            <a:pPr algn="ctr"/>
            <a:r>
              <a:rPr lang="ru-RU" b="1">
                <a:latin typeface="Arial" charset="0"/>
              </a:rPr>
              <a:t>Клянусь, клянусь, клянусь!</a:t>
            </a:r>
          </a:p>
          <a:p>
            <a:pPr algn="ctr" eaLnBrk="0" hangingPunct="0"/>
            <a:endParaRPr lang="ru-RU" b="1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WordArt 3"/>
          <p:cNvSpPr>
            <a:spLocks noChangeArrowheads="1" noChangeShapeType="1" noTextEdit="1"/>
          </p:cNvSpPr>
          <p:nvPr/>
        </p:nvSpPr>
        <p:spPr bwMode="auto">
          <a:xfrm rot="393975">
            <a:off x="1046757" y="634890"/>
            <a:ext cx="6715172" cy="29591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7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Объявление результатов</a:t>
            </a:r>
          </a:p>
          <a:p>
            <a:pPr algn="ctr"/>
            <a:r>
              <a:rPr lang="ru-RU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Поздравления победителей</a:t>
            </a:r>
          </a:p>
          <a:p>
            <a:pPr algn="ctr"/>
            <a:r>
              <a:rPr lang="ru-RU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Слово ЖЮРИ</a:t>
            </a:r>
            <a:endParaRPr lang="ru-RU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/>
            </a:endParaRPr>
          </a:p>
        </p:txBody>
      </p:sp>
      <p:pic>
        <p:nvPicPr>
          <p:cNvPr id="58370" name="Picture 2" descr="Картинки по запросу хим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12366"/>
            <a:ext cx="9144000" cy="3545633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5857892"/>
            <a:ext cx="8572528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Спасибо за внимание!</a:t>
            </a:r>
            <a:endParaRPr lang="ru-RU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Шары">
  <a:themeElements>
    <a:clrScheme name="Шары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Шары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3" dist="53882" dir="13500000">
            <a:schemeClr val="bg2">
              <a:alpha val="50000"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3" dist="53882" dir="13500000">
            <a:schemeClr val="bg2">
              <a:alpha val="50000"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1802</TotalTime>
  <Words>750</Words>
  <Application>Microsoft Office PowerPoint</Application>
  <PresentationFormat>Экран (4:3)</PresentationFormat>
  <Paragraphs>91</Paragraphs>
  <Slides>42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Шары</vt:lpstr>
      <vt:lpstr>Слайд 1</vt:lpstr>
      <vt:lpstr>Слайд 2</vt:lpstr>
      <vt:lpstr>Слайд 3</vt:lpstr>
      <vt:lpstr>КОМАНДА «КАРБОНАТЫ»</vt:lpstr>
      <vt:lpstr>Слайд 5</vt:lpstr>
      <vt:lpstr>КОМАНДА «КИСЛОТА»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>Экология</dc:subject>
  <dc:creator>Чос Ольга Игоревна</dc:creator>
  <cp:lastModifiedBy>Пользователь Windows</cp:lastModifiedBy>
  <cp:revision>193</cp:revision>
  <dcterms:created xsi:type="dcterms:W3CDTF">2002-12-31T21:41:31Z</dcterms:created>
  <dcterms:modified xsi:type="dcterms:W3CDTF">2017-11-26T18:26:59Z</dcterms:modified>
</cp:coreProperties>
</file>